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63" r:id="rId3"/>
    <p:sldId id="264" r:id="rId4"/>
    <p:sldId id="290" r:id="rId5"/>
    <p:sldId id="258" r:id="rId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1pPr>
    <a:lvl2pPr marL="0" marR="0" indent="228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2pPr>
    <a:lvl3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3pPr>
    <a:lvl4pPr marL="0" marR="0" indent="685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4pPr>
    <a:lvl5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5pPr>
    <a:lvl6pPr marL="0" marR="0" indent="1143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6pPr>
    <a:lvl7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7pPr>
    <a:lvl8pPr marL="0" marR="0" indent="1600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8pPr>
    <a:lvl9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"/>
        <a:ea typeface="Helvetica"/>
        <a:cs typeface="Helvetica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4"/>
  </p:normalViewPr>
  <p:slideViewPr>
    <p:cSldViewPr snapToGrid="0">
      <p:cViewPr varScale="1">
        <p:scale>
          <a:sx n="85" d="100"/>
          <a:sy n="85" d="100"/>
        </p:scale>
        <p:origin x="13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bg>
      <p:bgPr>
        <a:gradFill flip="none" rotWithShape="1">
          <a:gsLst>
            <a:gs pos="0">
              <a:srgbClr val="A6A6A6"/>
            </a:gs>
            <a:gs pos="100000">
              <a:srgbClr val="A6A6A6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xfrm>
            <a:off x="894079" y="1464733"/>
            <a:ext cx="11216642" cy="1701801"/>
          </a:xfrm>
          <a:prstGeom prst="rect">
            <a:avLst/>
          </a:prstGeom>
        </p:spPr>
        <p:txBody>
          <a:bodyPr lIns="48767" tIns="48767" rIns="48767" bIns="48767"/>
          <a:lstStyle>
            <a:lvl1pPr algn="l" defTabSz="1300480">
              <a:lnSpc>
                <a:spcPct val="90000"/>
              </a:lnSpc>
              <a:defRPr sz="6200"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idx="1"/>
          </p:nvPr>
        </p:nvSpPr>
        <p:spPr>
          <a:xfrm>
            <a:off x="894079" y="3166533"/>
            <a:ext cx="11216642" cy="5367868"/>
          </a:xfrm>
          <a:prstGeom prst="rect">
            <a:avLst/>
          </a:prstGeom>
        </p:spPr>
        <p:txBody>
          <a:bodyPr lIns="48767" tIns="48767" rIns="48767" bIns="48767" anchor="t"/>
          <a:lstStyle>
            <a:lvl1pPr marL="310242" indent="-310242" defTabSz="1300480">
              <a:lnSpc>
                <a:spcPct val="90000"/>
              </a:lnSpc>
              <a:spcBef>
                <a:spcPts val="1400"/>
              </a:spcBef>
              <a:buSzPct val="100000"/>
              <a:buFont typeface="Arial"/>
              <a:defRPr sz="3800"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  <a:lvl2pPr marL="819150" indent="-361950" defTabSz="1300480">
              <a:lnSpc>
                <a:spcPct val="90000"/>
              </a:lnSpc>
              <a:spcBef>
                <a:spcPts val="1400"/>
              </a:spcBef>
              <a:buSzPct val="100000"/>
              <a:buFont typeface="Arial"/>
              <a:defRPr sz="3800"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2pPr>
            <a:lvl3pPr marL="1348739" indent="-434339" defTabSz="1300480">
              <a:lnSpc>
                <a:spcPct val="90000"/>
              </a:lnSpc>
              <a:spcBef>
                <a:spcPts val="1400"/>
              </a:spcBef>
              <a:buSzPct val="100000"/>
              <a:buFont typeface="Arial"/>
              <a:defRPr sz="3800"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3pPr>
            <a:lvl4pPr marL="1854200" indent="-482600" defTabSz="1300480">
              <a:lnSpc>
                <a:spcPct val="90000"/>
              </a:lnSpc>
              <a:spcBef>
                <a:spcPts val="1400"/>
              </a:spcBef>
              <a:buSzPct val="100000"/>
              <a:buFont typeface="Arial"/>
              <a:defRPr sz="3800"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4pPr>
            <a:lvl5pPr marL="2311400" indent="-482600" defTabSz="1300480">
              <a:lnSpc>
                <a:spcPct val="90000"/>
              </a:lnSpc>
              <a:spcBef>
                <a:spcPts val="1400"/>
              </a:spcBef>
              <a:buSzPct val="100000"/>
              <a:buFont typeface="Arial"/>
              <a:defRPr sz="3800"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184640" y="6941988"/>
            <a:ext cx="2926081" cy="338837"/>
          </a:xfrm>
          <a:prstGeom prst="rect">
            <a:avLst/>
          </a:prstGeom>
        </p:spPr>
        <p:txBody>
          <a:bodyPr wrap="square" lIns="48767" tIns="48767" rIns="48767" bIns="48767" anchor="ctr"/>
          <a:lstStyle>
            <a:lvl1pPr algn="r" defTabSz="1300480">
              <a:defRPr>
                <a:solidFill>
                  <a:srgbClr val="888888"/>
                </a:solidFill>
                <a:uFill>
                  <a:solidFill>
                    <a:srgbClr val="888888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defTabSz="584200">
              <a:defRPr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9" r:id="rId9"/>
    <p:sldLayoutId id="2147483661" r:id="rId10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"/>
          <p:cNvSpPr/>
          <p:nvPr/>
        </p:nvSpPr>
        <p:spPr>
          <a:xfrm>
            <a:off x="-1" y="6795574"/>
            <a:ext cx="13004801" cy="173882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8767" tIns="48767" rIns="48767" bIns="48767" anchor="ctr"/>
          <a:lstStyle/>
          <a:p>
            <a:pPr algn="ctr" defTabSz="1300480">
              <a:defRPr sz="2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9" name="Social History…"/>
          <p:cNvSpPr txBox="1"/>
          <p:nvPr/>
        </p:nvSpPr>
        <p:spPr>
          <a:xfrm>
            <a:off x="3124125" y="2012017"/>
            <a:ext cx="6756551" cy="292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8767" tIns="48767" rIns="48767" bIns="48767" anchor="ctr">
            <a:spAutoFit/>
          </a:bodyPr>
          <a:lstStyle/>
          <a:p>
            <a:pPr defTabSz="1300480">
              <a:defRPr sz="2400" b="1">
                <a:uFill>
                  <a:solidFill>
                    <a:srgbClr val="000000"/>
                  </a:solidFill>
                </a:uFill>
              </a:defRPr>
            </a:pPr>
            <a:r>
              <a:rPr sz="6200">
                <a:uFill>
                  <a:solidFill>
                    <a:srgbClr val="404040"/>
                  </a:solidFill>
                </a:uFill>
              </a:rPr>
              <a:t>Social History </a:t>
            </a:r>
          </a:p>
          <a:p>
            <a:pPr defTabSz="1300480">
              <a:defRPr sz="2400" b="1">
                <a:uFill>
                  <a:solidFill>
                    <a:srgbClr val="000000"/>
                  </a:solidFill>
                </a:uFill>
              </a:defRPr>
            </a:pPr>
            <a:r>
              <a:rPr sz="6200">
                <a:uFill>
                  <a:solidFill>
                    <a:srgbClr val="404040"/>
                  </a:solidFill>
                </a:uFill>
              </a:rPr>
              <a:t>of Organized Crime in Canada</a:t>
            </a:r>
          </a:p>
        </p:txBody>
      </p:sp>
      <p:pic>
        <p:nvPicPr>
          <p:cNvPr id="130" name="custom_sign_spinning_15558.mov" descr="custom_sign_spinning_15558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36471" y="2204542"/>
            <a:ext cx="807433" cy="103517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131" name="PROF. ANTONIO NICASO"/>
          <p:cNvSpPr txBox="1"/>
          <p:nvPr/>
        </p:nvSpPr>
        <p:spPr>
          <a:xfrm>
            <a:off x="3250273" y="5399730"/>
            <a:ext cx="5374562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4186" tIns="54186" rIns="54186" bIns="54186" anchor="ctr">
            <a:spAutoFit/>
          </a:bodyPr>
          <a:lstStyle>
            <a:lvl1pPr defTabSz="1300480">
              <a:defRPr sz="2400" b="1"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PROF. ANTONIO NICASO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00" fill="hold"/>
                                        <p:tgtEl>
                                          <p:spTgt spid="1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3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Money laundering"/>
          <p:cNvSpPr txBox="1">
            <a:spLocks noGrp="1"/>
          </p:cNvSpPr>
          <p:nvPr>
            <p:ph type="title"/>
          </p:nvPr>
        </p:nvSpPr>
        <p:spPr>
          <a:xfrm>
            <a:off x="952500" y="1072221"/>
            <a:ext cx="11099800" cy="2159001"/>
          </a:xfrm>
          <a:prstGeom prst="rect">
            <a:avLst/>
          </a:prstGeom>
        </p:spPr>
        <p:txBody>
          <a:bodyPr/>
          <a:lstStyle/>
          <a:p>
            <a:r>
              <a:t>Money laundering</a:t>
            </a:r>
          </a:p>
        </p:txBody>
      </p:sp>
      <p:sp>
        <p:nvSpPr>
          <p:cNvPr id="151" name="Most organized crime groups and other criminals disguise their proceeds of crime. Law enforcement has identified  176 OCGs reported to be involved in money laundering operation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Most organized crime groups and other criminals disguise their proceeds of crime. Law enforcement has identified  176 OCGs reported to be involved in money laundering operations. </a:t>
            </a:r>
            <a:endParaRPr lang="en-CA" dirty="0"/>
          </a:p>
          <a:p>
            <a:pPr lvl="1"/>
            <a:r>
              <a:rPr lang="en-CA" dirty="0"/>
              <a:t>Test?</a:t>
            </a:r>
            <a:endParaRPr dirty="0"/>
          </a:p>
          <a:p>
            <a:r>
              <a:rPr dirty="0"/>
              <a:t>Approximately 50% of the 176 Canadian organized crime groups involved with money laundering maintain international links. Almost half of the groups with international relations are engaged in the cocaine market.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Money laundering"/>
          <p:cNvSpPr txBox="1">
            <a:spLocks noGrp="1"/>
          </p:cNvSpPr>
          <p:nvPr>
            <p:ph type="title"/>
          </p:nvPr>
        </p:nvSpPr>
        <p:spPr>
          <a:xfrm>
            <a:off x="952500" y="914400"/>
            <a:ext cx="11099800" cy="2159000"/>
          </a:xfrm>
          <a:prstGeom prst="rect">
            <a:avLst/>
          </a:prstGeom>
        </p:spPr>
        <p:txBody>
          <a:bodyPr/>
          <a:lstStyle/>
          <a:p>
            <a:r>
              <a:rPr dirty="0"/>
              <a:t>Money laundering</a:t>
            </a:r>
          </a:p>
        </p:txBody>
      </p:sp>
      <p:sp>
        <p:nvSpPr>
          <p:cNvPr id="154" name="Criminals commonly use cryptocurrencies to pay for mass-marketing fraud and dark web marketplace purchases. They’re also an attractive tool for laundering proceeds of crime."/>
          <p:cNvSpPr txBox="1">
            <a:spLocks noGrp="1"/>
          </p:cNvSpPr>
          <p:nvPr>
            <p:ph type="body" sz="half" idx="1"/>
          </p:nvPr>
        </p:nvSpPr>
        <p:spPr>
          <a:xfrm>
            <a:off x="952500" y="2870200"/>
            <a:ext cx="11099800" cy="2825266"/>
          </a:xfrm>
          <a:prstGeom prst="rect">
            <a:avLst/>
          </a:prstGeom>
        </p:spPr>
        <p:txBody>
          <a:bodyPr/>
          <a:lstStyle/>
          <a:p>
            <a:r>
              <a:rPr dirty="0"/>
              <a:t>Criminals commonly use cryptocurrencies to pay for mass-marketing fraud and dark web marketplace purchases. They’re also an attractive tool for laundering proceeds of crime.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trategic violence"/>
          <p:cNvSpPr txBox="1">
            <a:spLocks noGrp="1"/>
          </p:cNvSpPr>
          <p:nvPr>
            <p:ph type="title"/>
          </p:nvPr>
        </p:nvSpPr>
        <p:spPr>
          <a:xfrm>
            <a:off x="952500" y="534691"/>
            <a:ext cx="11099800" cy="2159001"/>
          </a:xfrm>
          <a:prstGeom prst="rect">
            <a:avLst/>
          </a:prstGeom>
        </p:spPr>
        <p:txBody>
          <a:bodyPr/>
          <a:lstStyle/>
          <a:p>
            <a:r>
              <a:rPr dirty="0"/>
              <a:t>Strategic violence</a:t>
            </a:r>
          </a:p>
        </p:txBody>
      </p:sp>
      <p:sp>
        <p:nvSpPr>
          <p:cNvPr id="223" name="Strategic violence, not brutal force.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11099800" cy="4000853"/>
          </a:xfrm>
          <a:prstGeom prst="rect">
            <a:avLst/>
          </a:prstGeom>
        </p:spPr>
        <p:txBody>
          <a:bodyPr/>
          <a:lstStyle/>
          <a:p>
            <a:r>
              <a:rPr dirty="0"/>
              <a:t>Strategic violence, not brutal force.</a:t>
            </a:r>
          </a:p>
          <a:p>
            <a:r>
              <a:rPr dirty="0"/>
              <a:t>The grey zone</a:t>
            </a:r>
          </a:p>
          <a:p>
            <a:r>
              <a:rPr dirty="0"/>
              <a:t>Revenge killing</a:t>
            </a:r>
          </a:p>
          <a:p>
            <a:r>
              <a:rPr dirty="0"/>
              <a:t>Symbolic violence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Using violence as an integral part of their strategy.…"/>
          <p:cNvSpPr txBox="1">
            <a:spLocks noGrp="1"/>
          </p:cNvSpPr>
          <p:nvPr>
            <p:ph type="body" idx="1"/>
          </p:nvPr>
        </p:nvSpPr>
        <p:spPr>
          <a:xfrm>
            <a:off x="952500" y="2265920"/>
            <a:ext cx="11099800" cy="4586760"/>
          </a:xfrm>
          <a:prstGeom prst="rect">
            <a:avLst/>
          </a:prstGeom>
        </p:spPr>
        <p:txBody>
          <a:bodyPr/>
          <a:lstStyle/>
          <a:p>
            <a:r>
              <a:rPr dirty="0"/>
              <a:t>Using violence as an integral part of their strategy.</a:t>
            </a:r>
          </a:p>
          <a:p>
            <a:r>
              <a:rPr dirty="0"/>
              <a:t>Infiltrating law enforcement, security, government agencies and the private sector.</a:t>
            </a:r>
          </a:p>
          <a:p>
            <a:r>
              <a:rPr dirty="0"/>
              <a:t>Extensive criminal associations to other OCGs, and</a:t>
            </a:r>
          </a:p>
          <a:p>
            <a:r>
              <a:rPr dirty="0"/>
              <a:t>Having an interprovincial and international scope.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</TotalTime>
  <Words>158</Words>
  <Application>Microsoft Macintosh PowerPoint</Application>
  <PresentationFormat>Custom</PresentationFormat>
  <Paragraphs>18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Calibri</vt:lpstr>
      <vt:lpstr>Helvetica</vt:lpstr>
      <vt:lpstr>Helvetica Light</vt:lpstr>
      <vt:lpstr>Helvetica Neue</vt:lpstr>
      <vt:lpstr>Helvetica Neue Light</vt:lpstr>
      <vt:lpstr>Helvetica Neue Medium</vt:lpstr>
      <vt:lpstr>Helvetica Neue Thin</vt:lpstr>
      <vt:lpstr>Lucida Grande</vt:lpstr>
      <vt:lpstr>White</vt:lpstr>
      <vt:lpstr>PowerPoint Presentation</vt:lpstr>
      <vt:lpstr>Money laundering</vt:lpstr>
      <vt:lpstr>Money laundering</vt:lpstr>
      <vt:lpstr>Strategic violence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Akash Singh</cp:lastModifiedBy>
  <cp:revision>8</cp:revision>
  <dcterms:modified xsi:type="dcterms:W3CDTF">2023-10-30T23:39:35Z</dcterms:modified>
</cp:coreProperties>
</file>